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Override PartName="/ppt/notesSlides/notesSlide56.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Default Extension="png" ContentType="image/png"/>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notesSlides/notesSlide39.xml" ContentType="application/vnd.openxmlformats-officedocument.presentationml.notesSlide+xml"/>
  <Override PartName="/ppt/notesSlides/notesSlide57.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ppt/notesSlides/notesSlide44.xml" ContentType="application/vnd.openxmlformats-officedocument.presentationml.notesSlide+xml"/>
  <Override PartName="/ppt/notesSlides/notesSlide53.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notesSlides/notesSlide51.xml" ContentType="application/vnd.openxmlformats-officedocument.presentationml.notesSlide+xml"/>
  <Override PartName="/ppt/notesSlides/notesSlide60.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notesSlides/notesSlide58.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notesSlides/notesSlide54.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commentAuthors.xml" ContentType="application/vnd.openxmlformats-officedocument.presentationml.commentAuthors+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50.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68.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notesSlides/notesSlide1.xml" ContentType="application/vnd.openxmlformats-officedocument.presentationml.notesSlide+xml"/>
  <Override PartName="/ppt/notesSlides/notesSlide59.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notesSlides/notesSlide48.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Default Extension="jpeg" ContentType="image/jpeg"/>
  <Override PartName="/ppt/notesSlides/notesSlide37.xml" ContentType="application/vnd.openxmlformats-officedocument.presentationml.notesSlide+xml"/>
  <Override PartName="/ppt/notesSlides/notesSlide5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5"/>
  </p:notesMasterIdLst>
  <p:handoutMasterIdLst>
    <p:handoutMasterId r:id="rId76"/>
  </p:handoutMasterIdLst>
  <p:sldIdLst>
    <p:sldId id="330" r:id="rId2"/>
    <p:sldId id="347" r:id="rId3"/>
    <p:sldId id="348" r:id="rId4"/>
    <p:sldId id="349" r:id="rId5"/>
    <p:sldId id="350" r:id="rId6"/>
    <p:sldId id="411" r:id="rId7"/>
    <p:sldId id="352" r:id="rId8"/>
    <p:sldId id="353" r:id="rId9"/>
    <p:sldId id="354" r:id="rId10"/>
    <p:sldId id="421" r:id="rId11"/>
    <p:sldId id="356" r:id="rId12"/>
    <p:sldId id="357" r:id="rId13"/>
    <p:sldId id="358" r:id="rId14"/>
    <p:sldId id="360" r:id="rId15"/>
    <p:sldId id="359" r:id="rId16"/>
    <p:sldId id="413" r:id="rId17"/>
    <p:sldId id="420" r:id="rId18"/>
    <p:sldId id="361" r:id="rId19"/>
    <p:sldId id="419" r:id="rId20"/>
    <p:sldId id="422" r:id="rId21"/>
    <p:sldId id="423" r:id="rId22"/>
    <p:sldId id="363" r:id="rId23"/>
    <p:sldId id="393" r:id="rId24"/>
    <p:sldId id="364" r:id="rId25"/>
    <p:sldId id="408" r:id="rId26"/>
    <p:sldId id="404" r:id="rId27"/>
    <p:sldId id="403" r:id="rId28"/>
    <p:sldId id="375" r:id="rId29"/>
    <p:sldId id="426" r:id="rId30"/>
    <p:sldId id="427" r:id="rId31"/>
    <p:sldId id="374" r:id="rId32"/>
    <p:sldId id="429" r:id="rId33"/>
    <p:sldId id="430" r:id="rId34"/>
    <p:sldId id="376" r:id="rId35"/>
    <p:sldId id="377" r:id="rId36"/>
    <p:sldId id="378" r:id="rId37"/>
    <p:sldId id="379" r:id="rId38"/>
    <p:sldId id="380" r:id="rId39"/>
    <p:sldId id="381" r:id="rId40"/>
    <p:sldId id="366" r:id="rId41"/>
    <p:sldId id="435" r:id="rId42"/>
    <p:sldId id="407" r:id="rId43"/>
    <p:sldId id="384" r:id="rId44"/>
    <p:sldId id="385" r:id="rId45"/>
    <p:sldId id="391" r:id="rId46"/>
    <p:sldId id="409" r:id="rId47"/>
    <p:sldId id="400" r:id="rId48"/>
    <p:sldId id="434" r:id="rId49"/>
    <p:sldId id="424" r:id="rId50"/>
    <p:sldId id="367" r:id="rId51"/>
    <p:sldId id="369" r:id="rId52"/>
    <p:sldId id="370" r:id="rId53"/>
    <p:sldId id="414" r:id="rId54"/>
    <p:sldId id="371" r:id="rId55"/>
    <p:sldId id="372" r:id="rId56"/>
    <p:sldId id="416" r:id="rId57"/>
    <p:sldId id="425" r:id="rId58"/>
    <p:sldId id="386" r:id="rId59"/>
    <p:sldId id="432" r:id="rId60"/>
    <p:sldId id="398" r:id="rId61"/>
    <p:sldId id="389" r:id="rId62"/>
    <p:sldId id="390" r:id="rId63"/>
    <p:sldId id="401" r:id="rId64"/>
    <p:sldId id="431" r:id="rId65"/>
    <p:sldId id="402" r:id="rId66"/>
    <p:sldId id="387" r:id="rId67"/>
    <p:sldId id="392" r:id="rId68"/>
    <p:sldId id="412" r:id="rId69"/>
    <p:sldId id="436" r:id="rId70"/>
    <p:sldId id="394" r:id="rId71"/>
    <p:sldId id="395" r:id="rId72"/>
    <p:sldId id="396" r:id="rId73"/>
    <p:sldId id="331" r:id="rId74"/>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 xmlns:p15="http://schemas.microsoft.com/office/powerpoint/2012/main">
        <p15:guide id="1" orient="horz" pos="816">
          <p15:clr>
            <a:srgbClr val="A4A3A4"/>
          </p15:clr>
        </p15:guide>
        <p15:guide id="2" pos="440">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663300"/>
    <a:srgbClr val="800000"/>
    <a:srgbClr val="CC660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p:scale>
          <a:sx n="70" d="100"/>
          <a:sy n="70" d="100"/>
        </p:scale>
        <p:origin x="-1272" y="-78"/>
      </p:cViewPr>
      <p:guideLst>
        <p:guide orient="horz" pos="816"/>
        <p:guide pos="440"/>
      </p:guideLst>
    </p:cSldViewPr>
  </p:slideViewPr>
  <p:outlineViewPr>
    <p:cViewPr>
      <p:scale>
        <a:sx n="33" d="100"/>
        <a:sy n="33" d="100"/>
      </p:scale>
      <p:origin x="0" y="0"/>
    </p:cViewPr>
  </p:outlineViewPr>
  <p:notesTextViewPr>
    <p:cViewPr>
      <p:scale>
        <a:sx n="100" d="100"/>
        <a:sy n="100" d="100"/>
      </p:scale>
      <p:origin x="0" y="66"/>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149" name="Rectangle 5">
            <a:extLst>
              <a:ext uri="{FF2B5EF4-FFF2-40B4-BE49-F238E27FC236}">
                <a16:creationId xmlns=""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841245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19472121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172252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r>
              <a:rPr lang="en-US" sz="1200" b="0" i="0" kern="1200" dirty="0" smtClean="0">
                <a:solidFill>
                  <a:schemeClr val="tx1"/>
                </a:solidFill>
                <a:latin typeface="Times New Roman" charset="0"/>
                <a:ea typeface="MS PGothic" pitchFamily="34" charset="-128"/>
                <a:cs typeface="ＭＳ Ｐゴシック" charset="-128"/>
              </a:rPr>
              <a:t>Computer </a:t>
            </a:r>
            <a:r>
              <a:rPr lang="en-US" sz="1200" b="0" i="0" kern="1200" dirty="0" err="1" smtClean="0">
                <a:solidFill>
                  <a:schemeClr val="tx1"/>
                </a:solidFill>
                <a:latin typeface="Times New Roman" charset="0"/>
                <a:ea typeface="MS PGothic" pitchFamily="34" charset="-128"/>
                <a:cs typeface="ＭＳ Ｐゴシック" charset="-128"/>
              </a:rPr>
              <a:t>organisation</a:t>
            </a:r>
            <a:r>
              <a:rPr lang="en-US" sz="1200" b="0" i="0" kern="1200" dirty="0" smtClean="0">
                <a:solidFill>
                  <a:schemeClr val="tx1"/>
                </a:solidFill>
                <a:latin typeface="Times New Roman" charset="0"/>
                <a:ea typeface="MS PGothic" pitchFamily="34" charset="-128"/>
                <a:cs typeface="ＭＳ Ｐゴシック" charset="-128"/>
              </a:rPr>
              <a:t> is concerned with the way hardware component are connected together to form a computer system. Computer Architecture is concerned with the structure and </a:t>
            </a:r>
            <a:r>
              <a:rPr lang="en-US" sz="1200" b="0" i="0" kern="1200" dirty="0" err="1" smtClean="0">
                <a:solidFill>
                  <a:schemeClr val="tx1"/>
                </a:solidFill>
                <a:latin typeface="Times New Roman" charset="0"/>
                <a:ea typeface="MS PGothic" pitchFamily="34" charset="-128"/>
                <a:cs typeface="ＭＳ Ｐゴシック" charset="-128"/>
              </a:rPr>
              <a:t>behaviour</a:t>
            </a:r>
            <a:r>
              <a:rPr lang="en-US" sz="1200" b="0" i="0" kern="1200" dirty="0" smtClean="0">
                <a:solidFill>
                  <a:schemeClr val="tx1"/>
                </a:solidFill>
                <a:latin typeface="Times New Roman" charset="0"/>
                <a:ea typeface="MS PGothic" pitchFamily="34" charset="-128"/>
                <a:cs typeface="ＭＳ Ｐゴシック" charset="-128"/>
              </a:rPr>
              <a:t> of the computer system as seen by the user.</a:t>
            </a:r>
            <a:endParaRPr lang="en-US" altLang="en-US" dirty="0">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1133650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2935202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7250974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dirty="0">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17682667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5877498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315680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74154277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10536025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34564740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619298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283958269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28793471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223381728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69</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371300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73</a:t>
            </a:fld>
            <a:endParaRPr lang="en-US" altLang="en-US">
              <a:latin typeface="Times New Roman" panose="02020603050405020304" pitchFamily="18" charset="0"/>
            </a:endParaRPr>
          </a:p>
        </p:txBody>
      </p:sp>
      <p:sp>
        <p:nvSpPr>
          <p:cNvPr id="116739" name="Rectangle 2">
            <a:extLst>
              <a:ext uri="{FF2B5EF4-FFF2-40B4-BE49-F238E27FC236}">
                <a16:creationId xmlns=""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1919159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 xmlns:p14="http://schemas.microsoft.com/office/powerpoint/2010/main" val="9900434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 xmlns:a14="http://schemas.microsoft.com/office/drawing/2010/main">
                <a:solidFill>
                  <a:srgbClr val="FFFFFF"/>
                </a:solidFill>
              </a14:hiddenFill>
            </a:ext>
          </a:extLst>
        </p:spPr>
      </p:pic>
      <p:sp>
        <p:nvSpPr>
          <p:cNvPr id="10" name="Rectangle 10">
            <a:extLst>
              <a:ext uri="{FF2B5EF4-FFF2-40B4-BE49-F238E27FC236}">
                <a16:creationId xmlns=""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1031" name="Rectangle 7">
            <a:extLst>
              <a:ext uri="{FF2B5EF4-FFF2-40B4-BE49-F238E27FC236}">
                <a16:creationId xmlns=""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1.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 xmlns:p14="http://schemas.microsoft.com/office/powerpoint/2010/main" val="8181576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 xmlns:p14="http://schemas.microsoft.com/office/powerpoint/2010/main" val="15700636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 xmlns:p14="http://schemas.microsoft.com/office/powerpoint/2010/main" val="2890568288"/>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 xmlns:p14="http://schemas.microsoft.com/office/powerpoint/2010/main" val="265303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 xmlns:p14="http://schemas.microsoft.com/office/powerpoint/2010/main" val="19751068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 xmlns:p14="http://schemas.microsoft.com/office/powerpoint/2010/main" val="387765787"/>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 xmlns:p14="http://schemas.microsoft.com/office/powerpoint/2010/main" val="1990771269"/>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 xmlns:p14="http://schemas.microsoft.com/office/powerpoint/2010/main" val="36541886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42187843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20237725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r>
              <a:rPr lang="en-US" altLang="en-US" dirty="0"/>
              <a:t/>
            </a:r>
            <a:br>
              <a:rPr lang="en-US" altLang="en-US" dirty="0"/>
            </a:br>
            <a:r>
              <a:rPr lang="en-US" altLang="en-US" dirty="0"/>
              <a:t/>
            </a:r>
            <a:br>
              <a:rPr lang="en-US" altLang="en-US" dirty="0"/>
            </a:br>
            <a:r>
              <a:rPr lang="en-US" altLang="en-US" dirty="0"/>
              <a:t/>
            </a: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 xmlns:a16="http://schemas.microsoft.com/office/drawing/2014/main" id="{6757256A-1C41-4B7F-99E9-C6E76C868B3D}"/>
              </a:ext>
            </a:extLst>
          </p:cNvPr>
          <p:cNvPicPr>
            <a:picLocks noChangeAspect="1"/>
          </p:cNvPicPr>
          <p:nvPr/>
        </p:nvPicPr>
        <p:blipFill>
          <a:blip r:embed="rId3">
            <a:extLst>
              <a:ext uri="{28A0092B-C50C-407E-A947-70E740481C1C}">
                <a14:useLocalDpi xmlns=""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 xmlns:p14="http://schemas.microsoft.com/office/powerpoint/2010/main" val="382708446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 xmlns:p14="http://schemas.microsoft.com/office/powerpoint/2010/main" val="6304112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 xmlns:p14="http://schemas.microsoft.com/office/powerpoint/2010/main" val="42345177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3834806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277659084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42801811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 xmlns:p14="http://schemas.microsoft.com/office/powerpoint/2010/main" val="9367100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67519977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 xmlns:p14="http://schemas.microsoft.com/office/powerpoint/2010/main" val="403065141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 xmlns:p14="http://schemas.microsoft.com/office/powerpoint/2010/main" val="294830350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Peer-to-Peer</a:t>
            </a:r>
          </a:p>
          <a:p>
            <a:r>
              <a:rPr lang="en-US" altLang="en-US" dirty="0"/>
              <a:t>Cloud computing</a:t>
            </a:r>
          </a:p>
          <a:p>
            <a:r>
              <a:rPr lang="en-US" altLang="en-US" dirty="0"/>
              <a:t>Real-time Embedded</a:t>
            </a:r>
          </a:p>
          <a:p>
            <a:endParaRPr lang="en-US" altLang="en-US" dirty="0"/>
          </a:p>
        </p:txBody>
      </p:sp>
    </p:spTree>
    <p:extLst>
      <p:ext uri="{BB962C8B-B14F-4D97-AF65-F5344CB8AC3E}">
        <p14:creationId xmlns="" xmlns:p14="http://schemas.microsoft.com/office/powerpoint/2010/main" val="42488048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 xmlns:p14="http://schemas.microsoft.com/office/powerpoint/2010/main" val="30171297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 xmlns:a16="http://schemas.microsoft.com/office/drawing/2014/main" id="{3F572163-5430-4601-AD15-704330FF5D33}"/>
              </a:ext>
            </a:extLst>
          </p:cNvPr>
          <p:cNvPicPr>
            <a:picLocks noChangeAspect="1"/>
          </p:cNvPicPr>
          <p:nvPr/>
        </p:nvPicPr>
        <p:blipFill>
          <a:blip r:embed="rId3">
            <a:extLst>
              <a:ext uri="{28A0092B-C50C-407E-A947-70E740481C1C}">
                <a14:useLocalDpi xmlns=""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 xmlns:a16="http://schemas.microsoft.com/office/drawing/2014/main" id="{E2A18885-21B9-47B4-84C9-50C4EA2B2CD8}"/>
              </a:ext>
            </a:extLst>
          </p:cNvPr>
          <p:cNvPicPr>
            <a:picLocks noChangeAspect="1"/>
          </p:cNvPicPr>
          <p:nvPr/>
        </p:nvPicPr>
        <p:blipFill>
          <a:blip r:embed="rId3">
            <a:extLst>
              <a:ext uri="{28A0092B-C50C-407E-A947-70E740481C1C}">
                <a14:useLocalDpi xmlns=""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 xmlns:p14="http://schemas.microsoft.com/office/powerpoint/2010/main" val="281856564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 xmlns:a16="http://schemas.microsoft.com/office/drawing/2014/main" id="{013FD59D-83E6-4294-8C1F-125F5B808E1C}"/>
              </a:ext>
            </a:extLst>
          </p:cNvPr>
          <p:cNvPicPr>
            <a:picLocks noChangeAspect="1"/>
          </p:cNvPicPr>
          <p:nvPr/>
        </p:nvPicPr>
        <p:blipFill>
          <a:blip r:embed="rId3">
            <a:extLst>
              <a:ext uri="{28A0092B-C50C-407E-A947-70E740481C1C}">
                <a14:useLocalDpi xmlns=""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 xmlns:a16="http://schemas.microsoft.com/office/drawing/2014/main" id="{4884E438-06FD-4EC5-ACD4-9B0F212ABB7B}"/>
              </a:ext>
            </a:extLst>
          </p:cNvPr>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b="1" dirty="0">
                <a:solidFill>
                  <a:srgbClr val="663300"/>
                </a:solidFill>
              </a:rPr>
              <a:t>https://www.gnu.org/philosophy/open-source-misses-the-point.en.html</a:t>
            </a: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dirty="0">
                <a:latin typeface="Verdana" panose="020B0604030504040204" pitchFamily="34" charset="0"/>
              </a:rPr>
              <a:t>hundreds of operating systems without dedicated hardware.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dirty="0">
                <a:latin typeface="Verdana" panose="020B0604030504040204" pitchFamily="34" charset="0"/>
              </a:rPr>
              <a:t>how much interest, time, and disk space a student has.</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 xmlns:p14="http://schemas.microsoft.com/office/powerpoint/2010/main" val="2441439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 xmlns:a16="http://schemas.microsoft.com/office/drawing/2014/main" id="{4CBBE9AD-6B50-486E-B252-7F99E7A1C474}"/>
              </a:ext>
            </a:extLst>
          </p:cNvPr>
          <p:cNvPicPr>
            <a:picLocks noChangeAspect="1"/>
          </p:cNvPicPr>
          <p:nvPr/>
        </p:nvPicPr>
        <p:blipFill>
          <a:blip r:embed="rId2">
            <a:extLst>
              <a:ext uri="{28A0092B-C50C-407E-A947-70E740481C1C}">
                <a14:useLocalDpi xmlns=""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 xmlns:a16="http://schemas.microsoft.com/office/drawing/2014/main" id="{423A57C8-D754-48D8-8979-4E21B2366597}"/>
              </a:ext>
            </a:extLst>
          </p:cNvPr>
          <p:cNvPicPr>
            <a:picLocks noChangeAspect="1"/>
          </p:cNvPicPr>
          <p:nvPr/>
        </p:nvPicPr>
        <p:blipFill>
          <a:blip r:embed="rId3">
            <a:extLst>
              <a:ext uri="{28A0092B-C50C-407E-A947-70E740481C1C}">
                <a14:useLocalDpi xmlns=""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 xmlns:a16="http://schemas.microsoft.com/office/drawing/2014/main" id="{5E7F7BE3-E7AF-4915-8591-E144B61CDF9D}"/>
              </a:ext>
            </a:extLst>
          </p:cNvPr>
          <p:cNvPicPr>
            <a:picLocks noChangeAspect="1"/>
          </p:cNvPicPr>
          <p:nvPr/>
        </p:nvPicPr>
        <p:blipFill>
          <a:blip r:embed="rId4">
            <a:extLst>
              <a:ext uri="{28A0092B-C50C-407E-A947-70E740481C1C}">
                <a14:useLocalDpi xmlns=""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16996380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r>
              <a:rPr lang="en-US" altLang="en-US" sz="1800"/>
              <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 xmlns:a16="http://schemas.microsoft.com/office/drawing/2014/main" id="{8A7EC466-9A66-4BE5-B140-99E2169313D9}"/>
              </a:ext>
            </a:extLst>
          </p:cNvPr>
          <p:cNvPicPr>
            <a:picLocks noChangeAspect="1"/>
          </p:cNvPicPr>
          <p:nvPr/>
        </p:nvPicPr>
        <p:blipFill>
          <a:blip r:embed="rId2">
            <a:extLst>
              <a:ext uri="{28A0092B-C50C-407E-A947-70E740481C1C}">
                <a14:useLocalDpi xmlns=""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378479754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 xmlns:a16="http://schemas.microsoft.com/office/drawing/2014/main" id="{AAB8F4DC-3B59-48C6-B567-82DFFF272A1E}"/>
              </a:ext>
            </a:extLst>
          </p:cNvPr>
          <p:cNvPicPr>
            <a:picLocks noChangeAspect="1"/>
          </p:cNvPicPr>
          <p:nvPr/>
        </p:nvPicPr>
        <p:blipFill>
          <a:blip r:embed="rId2">
            <a:extLst>
              <a:ext uri="{28A0092B-C50C-407E-A947-70E740481C1C}">
                <a14:useLocalDpi xmlns=""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 xmlns:p14="http://schemas.microsoft.com/office/powerpoint/2010/main" val="233735186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 xmlns:p14="http://schemas.microsoft.com/office/powerpoint/2010/main" val="4277124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12467</TotalTime>
  <Words>3775</Words>
  <Application>Microsoft Office PowerPoint</Application>
  <PresentationFormat>On-screen Show (4:3)</PresentationFormat>
  <Paragraphs>499</Paragraphs>
  <Slides>73</Slides>
  <Notes>60</Notes>
  <HiddenSlides>1</HiddenSlides>
  <MMClips>0</MMClips>
  <ScaleCrop>false</ScaleCrop>
  <HeadingPairs>
    <vt:vector size="4" baseType="variant">
      <vt:variant>
        <vt:lpstr>Theme</vt:lpstr>
      </vt:variant>
      <vt:variant>
        <vt:i4>1</vt:i4>
      </vt:variant>
      <vt:variant>
        <vt:lpstr>Slide Titles</vt:lpstr>
      </vt:variant>
      <vt:variant>
        <vt:i4>73</vt:i4>
      </vt:variant>
    </vt:vector>
  </HeadingPairs>
  <TitlesOfParts>
    <vt:vector size="74" baseType="lpstr">
      <vt:lpstr>os-8</vt:lpstr>
      <vt:lpstr>Chapter 1:  Introduction</vt:lpstr>
      <vt:lpstr>Chapter 1: Introduction</vt:lpstr>
      <vt:lpstr>Objectives</vt:lpstr>
      <vt:lpstr>What is an Operating System?</vt:lpstr>
      <vt:lpstr>Computer System Structure</vt:lpstr>
      <vt:lpstr>Abstract View of Components of Computer</vt:lpstr>
      <vt:lpstr>What Operating Systems Do</vt:lpstr>
      <vt:lpstr>Defining Operating Systems</vt:lpstr>
      <vt:lpstr>Operating System Definition</vt:lpstr>
      <vt:lpstr>Slide 10</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Slide 20</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Slide 49</vt:lpstr>
      <vt:lpstr>Computer-System Architecture</vt:lpstr>
      <vt:lpstr>Symmetric Multiprocessing Architecture</vt:lpstr>
      <vt:lpstr>Dual-Core Design</vt:lpstr>
      <vt:lpstr>Non-Uniform Memory Access System</vt:lpstr>
      <vt:lpstr>Clustered Systems</vt:lpstr>
      <vt:lpstr>Clustered Systems</vt:lpstr>
      <vt:lpstr>PC Motherboard</vt:lpstr>
      <vt:lpstr>Slide 57</vt:lpstr>
      <vt:lpstr>Computing Environments</vt:lpstr>
      <vt:lpstr>Traditional</vt:lpstr>
      <vt:lpstr>Mobile</vt:lpstr>
      <vt:lpstr>Client Server</vt:lpstr>
      <vt:lpstr>Peer-to-Peer</vt:lpstr>
      <vt:lpstr>Cloud Computing</vt:lpstr>
      <vt:lpstr>Cloud Computing (Cont.)</vt:lpstr>
      <vt:lpstr>Slide 65</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Asrar Ahmad</cp:lastModifiedBy>
  <cp:revision>258</cp:revision>
  <cp:lastPrinted>2001-06-14T13:58:17Z</cp:lastPrinted>
  <dcterms:created xsi:type="dcterms:W3CDTF">2011-01-13T23:43:38Z</dcterms:created>
  <dcterms:modified xsi:type="dcterms:W3CDTF">2023-01-17T03:56:19Z</dcterms:modified>
</cp:coreProperties>
</file>

<file path=docProps/thumbnail.jpeg>
</file>